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57" r:id="rId3"/>
    <p:sldId id="258" r:id="rId4"/>
    <p:sldId id="274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5" r:id="rId16"/>
    <p:sldId id="271" r:id="rId17"/>
    <p:sldId id="272" r:id="rId18"/>
    <p:sldId id="273" r:id="rId19"/>
    <p:sldId id="268" r:id="rId20"/>
    <p:sldId id="26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7982"/>
    <a:srgbClr val="D4A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559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841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7457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4252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8732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160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1264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353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613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627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6595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462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257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482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5896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773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25CDBC5-588B-4C6C-9396-CC93DA356DB1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3158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25CDBC5-588B-4C6C-9396-CC93DA356DB1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4999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cwplus.hu/hardver/vizhutes-erre-figyelj-160174.html" TargetMode="External"/><Relationship Id="rId3" Type="http://schemas.openxmlformats.org/officeDocument/2006/relationships/hyperlink" Target="https://prohardver.hu/tudastar/tapok_teljesitmenymerese.html" TargetMode="External"/><Relationship Id="rId7" Type="http://schemas.openxmlformats.org/officeDocument/2006/relationships/hyperlink" Target="https://player.hu/tech-3/hogyan-valasszunk-minden-igenynek-megfelelo-szamitogephazat" TargetMode="External"/><Relationship Id="rId2" Type="http://schemas.openxmlformats.org/officeDocument/2006/relationships/hyperlink" Target="https://www.pcx.hu/tippek-es-tanacsok-a-jol-hutott-es-optimalisan-szelloztetett-szamitogephez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trohardver.hu/termekek/vizhutes-alkatreszek-23" TargetMode="External"/><Relationship Id="rId5" Type="http://schemas.openxmlformats.org/officeDocument/2006/relationships/hyperlink" Target="https://prohardver.hu/hir/nyar_vegere_friss_aio_vizhutes_az_id-coolingtol.html" TargetMode="External"/><Relationship Id="rId4" Type="http://schemas.openxmlformats.org/officeDocument/2006/relationships/hyperlink" Target="https://www.bequiet.com/hu/insidebequiet/210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tinyurl.hu/u6S3" TargetMode="External"/><Relationship Id="rId3" Type="http://schemas.openxmlformats.org/officeDocument/2006/relationships/hyperlink" Target="https://tinyurl.hu/ztbc" TargetMode="External"/><Relationship Id="rId7" Type="http://schemas.openxmlformats.org/officeDocument/2006/relationships/hyperlink" Target="https://tinyurl.hu/AfD9" TargetMode="External"/><Relationship Id="rId2" Type="http://schemas.openxmlformats.org/officeDocument/2006/relationships/hyperlink" Target="https://tinyurl.hu/OOI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yurl.hu/7THv" TargetMode="External"/><Relationship Id="rId5" Type="http://schemas.openxmlformats.org/officeDocument/2006/relationships/hyperlink" Target="https://tinyurl.hu/mH0L" TargetMode="External"/><Relationship Id="rId4" Type="http://schemas.openxmlformats.org/officeDocument/2006/relationships/hyperlink" Target="https://tinyurl.hu/iWo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8.xml"/><Relationship Id="rId7" Type="http://schemas.openxmlformats.org/officeDocument/2006/relationships/slide" Target="slide12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601942" y="1398495"/>
            <a:ext cx="8974362" cy="1335742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>PC házak, tápegységek, hűtés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601942" y="4148051"/>
            <a:ext cx="4477666" cy="205927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hu-HU" dirty="0" smtClean="0"/>
              <a:t>Készítette: </a:t>
            </a:r>
          </a:p>
          <a:p>
            <a:pPr marL="342900" indent="-342900" algn="l">
              <a:buFontTx/>
              <a:buChar char="-"/>
            </a:pPr>
            <a:r>
              <a:rPr lang="hu-HU" dirty="0" smtClean="0"/>
              <a:t>Molnár Bence </a:t>
            </a:r>
            <a:endParaRPr lang="hu-HU" dirty="0" smtClean="0"/>
          </a:p>
          <a:p>
            <a:pPr marL="342900" indent="-342900" algn="l">
              <a:buFontTx/>
              <a:buChar char="-"/>
            </a:pPr>
            <a:r>
              <a:rPr lang="hu-HU" dirty="0" smtClean="0"/>
              <a:t>Szilágyi </a:t>
            </a:r>
            <a:r>
              <a:rPr lang="hu-HU" dirty="0" smtClean="0"/>
              <a:t>Levente</a:t>
            </a:r>
          </a:p>
          <a:p>
            <a:pPr marL="342900" indent="-342900" algn="l">
              <a:buFontTx/>
              <a:buChar char="-"/>
            </a:pPr>
            <a:r>
              <a:rPr lang="hu-HU" dirty="0" smtClean="0"/>
              <a:t>Varga </a:t>
            </a:r>
            <a:r>
              <a:rPr lang="hu-HU" dirty="0" smtClean="0"/>
              <a:t>Viktor József</a:t>
            </a:r>
          </a:p>
          <a:p>
            <a:pPr marL="342900" indent="-342900" algn="l">
              <a:buFontTx/>
              <a:buChar char="-"/>
            </a:pPr>
            <a:r>
              <a:rPr lang="hu-HU" dirty="0" smtClean="0"/>
              <a:t>Falusi </a:t>
            </a:r>
            <a:r>
              <a:rPr lang="hu-HU" dirty="0" smtClean="0"/>
              <a:t>Ramón</a:t>
            </a:r>
          </a:p>
        </p:txBody>
      </p:sp>
    </p:spTree>
    <p:extLst>
      <p:ext uri="{BB962C8B-B14F-4D97-AF65-F5344CB8AC3E}">
        <p14:creationId xmlns:p14="http://schemas.microsoft.com/office/powerpoint/2010/main" val="9030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rgbClr val="00B050"/>
                </a:solidFill>
              </a:rPr>
              <a:t>PLATINUM</a:t>
            </a:r>
            <a:endParaRPr lang="hu-HU" dirty="0">
              <a:solidFill>
                <a:srgbClr val="00B050"/>
              </a:solidFill>
            </a:endParaRPr>
          </a:p>
        </p:txBody>
      </p:sp>
      <p:pic>
        <p:nvPicPr>
          <p:cNvPr id="5" name="Kép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1791651"/>
            <a:ext cx="6456218" cy="4739728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1141413" y="3735738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90%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92%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100%-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89%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4765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 smtClean="0">
                <a:solidFill>
                  <a:schemeClr val="tx2"/>
                </a:solidFill>
              </a:rPr>
              <a:t>titánium</a:t>
            </a:r>
            <a:endParaRPr lang="hu-HU" dirty="0">
              <a:solidFill>
                <a:schemeClr val="tx2"/>
              </a:solidFill>
            </a:endParaRPr>
          </a:p>
        </p:txBody>
      </p:sp>
      <p:pic>
        <p:nvPicPr>
          <p:cNvPr id="5" name="Kép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81" y="1918161"/>
            <a:ext cx="4762500" cy="4762500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1141413" y="3735738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94%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96%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100%-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91%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316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HŰTÉS</a:t>
            </a:r>
            <a:endParaRPr lang="hu-HU" dirty="0"/>
          </a:p>
        </p:txBody>
      </p:sp>
      <p:pic>
        <p:nvPicPr>
          <p:cNvPr id="1026" name="Picture 2" descr="A megfelelő légáramlat segít, hogy PC-n gyors és tartós gép legye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850" y="128588"/>
            <a:ext cx="9525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zövegdoboz 7"/>
          <p:cNvSpPr txBox="1"/>
          <p:nvPr/>
        </p:nvSpPr>
        <p:spPr>
          <a:xfrm>
            <a:off x="677732" y="2329934"/>
            <a:ext cx="481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Cél a csúcsteljesítmény elérése</a:t>
            </a:r>
            <a:endParaRPr lang="hu-HU" sz="2400" dirty="0"/>
          </a:p>
        </p:txBody>
      </p:sp>
      <p:sp>
        <p:nvSpPr>
          <p:cNvPr id="9" name="Szövegdoboz 8"/>
          <p:cNvSpPr txBox="1"/>
          <p:nvPr/>
        </p:nvSpPr>
        <p:spPr>
          <a:xfrm>
            <a:off x="677733" y="3065929"/>
            <a:ext cx="54756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hu-HU" dirty="0"/>
              <a:t>T</a:t>
            </a:r>
            <a:r>
              <a:rPr lang="hu-HU" dirty="0" smtClean="0"/>
              <a:t>öbb </a:t>
            </a:r>
            <a:r>
              <a:rPr lang="hu-HU" dirty="0"/>
              <a:t>ház már rendelkezik </a:t>
            </a:r>
            <a:r>
              <a:rPr lang="hu-HU" dirty="0" smtClean="0"/>
              <a:t>legalább egy </a:t>
            </a:r>
            <a:r>
              <a:rPr lang="hu-HU" dirty="0"/>
              <a:t>előre beszerelt ventilátorral. </a:t>
            </a:r>
            <a:endParaRPr lang="hu-HU" dirty="0" smtClean="0"/>
          </a:p>
          <a:p>
            <a:pPr>
              <a:lnSpc>
                <a:spcPct val="200000"/>
              </a:lnSpc>
            </a:pPr>
            <a:r>
              <a:rPr lang="hu-HU" dirty="0" smtClean="0"/>
              <a:t>+ egy </a:t>
            </a:r>
            <a:r>
              <a:rPr lang="hu-HU" dirty="0"/>
              <a:t>hátsó </a:t>
            </a:r>
            <a:r>
              <a:rPr lang="hu-HU" dirty="0" smtClean="0"/>
              <a:t>ventilátorral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98" y="1064029"/>
            <a:ext cx="5101223" cy="510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9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69808"/>
          </a:xfrm>
        </p:spPr>
        <p:txBody>
          <a:bodyPr/>
          <a:lstStyle/>
          <a:p>
            <a:pPr algn="ctr"/>
            <a:r>
              <a:rPr lang="hu-HU" dirty="0" smtClean="0"/>
              <a:t>HŰTÉS</a:t>
            </a:r>
            <a:endParaRPr lang="hu-HU" dirty="0"/>
          </a:p>
        </p:txBody>
      </p:sp>
      <p:pic>
        <p:nvPicPr>
          <p:cNvPr id="1026" name="Picture 2" descr="A megfelelő légáramlat segít, hogy PC-n gyors és tartós gép legye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850" y="128588"/>
            <a:ext cx="9525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/>
          <p:cNvSpPr txBox="1"/>
          <p:nvPr/>
        </p:nvSpPr>
        <p:spPr>
          <a:xfrm>
            <a:off x="699248" y="1979408"/>
            <a:ext cx="7013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hu-HU" dirty="0" smtClean="0"/>
              <a:t>Függ </a:t>
            </a:r>
            <a:r>
              <a:rPr lang="hu-HU" dirty="0" smtClean="0"/>
              <a:t>a </a:t>
            </a:r>
            <a:r>
              <a:rPr lang="hu-HU" dirty="0"/>
              <a:t>ventilátor </a:t>
            </a:r>
            <a:endParaRPr lang="hu-HU" dirty="0" smtClean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 smtClean="0"/>
              <a:t>méretétől;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 smtClean="0"/>
              <a:t>fordulatszámától;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 smtClean="0"/>
              <a:t>zajszint kiegyensúlyozásától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994" y="1188720"/>
            <a:ext cx="4998048" cy="499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HŰTÉS</a:t>
            </a:r>
            <a:endParaRPr lang="hu-HU" dirty="0"/>
          </a:p>
        </p:txBody>
      </p:sp>
      <p:pic>
        <p:nvPicPr>
          <p:cNvPr id="1026" name="Picture 2" descr="A megfelelő légáramlat segít, hogy PC-n gyors és tartós gép legye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850" y="128588"/>
            <a:ext cx="9525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/>
          <p:cNvSpPr txBox="1"/>
          <p:nvPr/>
        </p:nvSpPr>
        <p:spPr>
          <a:xfrm>
            <a:off x="798022" y="2646382"/>
            <a:ext cx="6151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hu-HU" dirty="0" smtClean="0"/>
              <a:t>Szívó </a:t>
            </a:r>
            <a:r>
              <a:rPr lang="hu-HU" dirty="0"/>
              <a:t>és fújó </a:t>
            </a:r>
            <a:r>
              <a:rPr lang="hu-HU" dirty="0" smtClean="0"/>
              <a:t>oldala </a:t>
            </a:r>
            <a:r>
              <a:rPr lang="hu-HU" dirty="0" smtClean="0"/>
              <a:t>van</a:t>
            </a:r>
          </a:p>
          <a:p>
            <a:pPr>
              <a:lnSpc>
                <a:spcPct val="200000"/>
              </a:lnSpc>
            </a:pPr>
            <a:r>
              <a:rPr lang="hu-HU" dirty="0" smtClean="0">
                <a:sym typeface="Wingdings" panose="05000000000000000000" pitchFamily="2" charset="2"/>
              </a:rPr>
              <a:t>nem </a:t>
            </a:r>
            <a:r>
              <a:rPr lang="hu-HU" dirty="0" smtClean="0">
                <a:sym typeface="Wingdings" panose="05000000000000000000" pitchFamily="2" charset="2"/>
              </a:rPr>
              <a:t>mindegy az </a:t>
            </a:r>
            <a:r>
              <a:rPr lang="hu-HU" dirty="0" smtClean="0">
                <a:sym typeface="Wingdings" panose="05000000000000000000" pitchFamily="2" charset="2"/>
              </a:rPr>
              <a:t>irány</a:t>
            </a:r>
            <a:endParaRPr lang="hu-HU" dirty="0" smtClean="0"/>
          </a:p>
          <a:p>
            <a:pPr>
              <a:lnSpc>
                <a:spcPct val="200000"/>
              </a:lnSpc>
            </a:pPr>
            <a:r>
              <a:rPr lang="hu-HU" dirty="0" smtClean="0"/>
              <a:t>Elhelyezését segíti a ventilátor oldalán feltüntetett </a:t>
            </a:r>
            <a:r>
              <a:rPr lang="hu-HU" dirty="0" smtClean="0"/>
              <a:t>nyíl</a:t>
            </a:r>
            <a:endParaRPr lang="hu-HU" dirty="0" smtClean="0"/>
          </a:p>
        </p:txBody>
      </p:sp>
      <p:sp>
        <p:nvSpPr>
          <p:cNvPr id="3" name="Szövegdoboz 2"/>
          <p:cNvSpPr txBox="1"/>
          <p:nvPr/>
        </p:nvSpPr>
        <p:spPr>
          <a:xfrm>
            <a:off x="800592" y="2145268"/>
            <a:ext cx="23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Tájolás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85" y="1280160"/>
            <a:ext cx="48958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Hűtés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3" y="2667000"/>
            <a:ext cx="5292638" cy="2096194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/>
              <a:t>Méretei: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Leggyakoribb méretei 120mm és 140mm</a:t>
            </a:r>
          </a:p>
          <a:p>
            <a:pPr>
              <a:lnSpc>
                <a:spcPct val="200000"/>
              </a:lnSpc>
            </a:pPr>
            <a:r>
              <a:rPr lang="hu-HU" dirty="0" smtClean="0"/>
              <a:t>Egyre </a:t>
            </a:r>
            <a:r>
              <a:rPr lang="hu-HU" dirty="0"/>
              <a:t>népszerűbbek a 200mm </a:t>
            </a:r>
            <a:r>
              <a:rPr lang="hu-HU" dirty="0" smtClean="0"/>
              <a:t>nagyságúak</a:t>
            </a:r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61" y="1286935"/>
            <a:ext cx="8733493" cy="510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3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Vízhűtés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3" y="1907608"/>
            <a:ext cx="9905998" cy="1321032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/>
              <a:t>alapvető feladata megóvni a processzort a túlmelegedéstől</a:t>
            </a:r>
          </a:p>
          <a:p>
            <a:pPr marL="0" indent="0">
              <a:buNone/>
            </a:pPr>
            <a:r>
              <a:rPr lang="hu-HU" dirty="0" smtClean="0"/>
              <a:t>működési elve ugyanaz: hőcsövek – vízáramlás; hűtőborda – </a:t>
            </a:r>
            <a:r>
              <a:rPr lang="hu-HU" dirty="0" smtClean="0"/>
              <a:t>radiátor</a:t>
            </a:r>
            <a:endParaRPr lang="hu-HU" dirty="0" smtClean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37" y="3228639"/>
            <a:ext cx="63817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Vízhűtés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12371" y="2694211"/>
            <a:ext cx="9905998" cy="1594773"/>
          </a:xfrm>
        </p:spPr>
        <p:txBody>
          <a:bodyPr/>
          <a:lstStyle/>
          <a:p>
            <a:pPr>
              <a:buFontTx/>
              <a:buChar char="-"/>
            </a:pPr>
            <a:r>
              <a:rPr lang="hu-HU" dirty="0" smtClean="0"/>
              <a:t>Általában nagyobb teljesítmény (méretesebb radiátorokkal felszereltek)</a:t>
            </a:r>
          </a:p>
          <a:p>
            <a:pPr>
              <a:buFontTx/>
              <a:buChar char="-"/>
            </a:pPr>
            <a:r>
              <a:rPr lang="hu-HU" dirty="0" smtClean="0"/>
              <a:t>Működés szerint egyenletesebb ventilátor</a:t>
            </a:r>
          </a:p>
          <a:p>
            <a:pPr>
              <a:buFontTx/>
              <a:buChar char="-"/>
            </a:pPr>
            <a:r>
              <a:rPr lang="hu-HU" dirty="0" smtClean="0"/>
              <a:t>Kisebb nyomás a processzorfoglalatokra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1012371" y="2265218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A vízhűtés előnyei: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767" y="1939963"/>
            <a:ext cx="5718178" cy="571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3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91536" y="756557"/>
            <a:ext cx="9905998" cy="1905000"/>
          </a:xfrm>
        </p:spPr>
        <p:txBody>
          <a:bodyPr/>
          <a:lstStyle/>
          <a:p>
            <a:pPr algn="ctr"/>
            <a:r>
              <a:rPr lang="hu-HU" dirty="0" smtClean="0"/>
              <a:t>Vízhűtés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12371" y="3041773"/>
            <a:ext cx="5463733" cy="1540985"/>
          </a:xfrm>
        </p:spPr>
        <p:txBody>
          <a:bodyPr/>
          <a:lstStyle/>
          <a:p>
            <a:pPr>
              <a:buFontTx/>
              <a:buChar char="-"/>
            </a:pPr>
            <a:r>
              <a:rPr lang="hu-HU" dirty="0" smtClean="0"/>
              <a:t>Általában drágábbak</a:t>
            </a:r>
          </a:p>
          <a:p>
            <a:pPr>
              <a:buFontTx/>
              <a:buChar char="-"/>
            </a:pPr>
            <a:r>
              <a:rPr lang="hu-HU" dirty="0" smtClean="0"/>
              <a:t>Időigényesebb (fordulatszám-szabályozás)</a:t>
            </a:r>
          </a:p>
          <a:p>
            <a:pPr>
              <a:buFontTx/>
              <a:buChar char="-"/>
            </a:pPr>
            <a:r>
              <a:rPr lang="hu-HU" dirty="0" smtClean="0"/>
              <a:t>Hosszabbtávon több törődést igényel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1012371" y="266699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A vízhűtés hátrányai: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56" y="1819387"/>
            <a:ext cx="6307344" cy="420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9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541929"/>
          </a:xfrm>
        </p:spPr>
        <p:txBody>
          <a:bodyPr/>
          <a:lstStyle/>
          <a:p>
            <a:r>
              <a:rPr lang="hu-HU" dirty="0" smtClean="0"/>
              <a:t>Források:</a:t>
            </a:r>
            <a:br>
              <a:rPr lang="hu-HU" dirty="0" smtClean="0"/>
            </a:br>
            <a:r>
              <a:rPr lang="hu-HU" sz="1800" dirty="0" smtClean="0"/>
              <a:t>(weboldal)</a:t>
            </a:r>
            <a:endParaRPr lang="hu-HU" sz="1800" dirty="0"/>
          </a:p>
        </p:txBody>
      </p:sp>
      <p:sp>
        <p:nvSpPr>
          <p:cNvPr id="7" name="Tartalom helye 6"/>
          <p:cNvSpPr>
            <a:spLocks noGrp="1"/>
          </p:cNvSpPr>
          <p:nvPr>
            <p:ph idx="1"/>
          </p:nvPr>
        </p:nvSpPr>
        <p:spPr>
          <a:xfrm>
            <a:off x="1033348" y="1895302"/>
            <a:ext cx="9734568" cy="4813069"/>
          </a:xfrm>
        </p:spPr>
        <p:txBody>
          <a:bodyPr>
            <a:normAutofit/>
          </a:bodyPr>
          <a:lstStyle/>
          <a:p>
            <a:r>
              <a:rPr lang="hu-HU" dirty="0">
                <a:hlinkClick r:id="rId2"/>
              </a:rPr>
              <a:t>https://</a:t>
            </a:r>
            <a:r>
              <a:rPr lang="hu-HU" dirty="0" smtClean="0">
                <a:hlinkClick r:id="rId2"/>
              </a:rPr>
              <a:t>www.pcx.hu/tippek-es-tanacsok-a-jol-hutott-es-optimalisan-szelloztetett-szamitogephez</a:t>
            </a:r>
            <a:endParaRPr lang="hu-HU" dirty="0" smtClean="0"/>
          </a:p>
          <a:p>
            <a:r>
              <a:rPr lang="hu-HU" dirty="0">
                <a:hlinkClick r:id="rId3"/>
              </a:rPr>
              <a:t>https://</a:t>
            </a:r>
            <a:r>
              <a:rPr lang="hu-HU" dirty="0" smtClean="0">
                <a:hlinkClick r:id="rId3"/>
              </a:rPr>
              <a:t>prohardver.hu/tudastar/tapok_teljesitmenymerese.html</a:t>
            </a:r>
            <a:endParaRPr lang="hu-HU" dirty="0" smtClean="0"/>
          </a:p>
          <a:p>
            <a:r>
              <a:rPr lang="hu-HU" dirty="0">
                <a:hlinkClick r:id="rId4"/>
              </a:rPr>
              <a:t>https://</a:t>
            </a:r>
            <a:r>
              <a:rPr lang="hu-HU" dirty="0" smtClean="0">
                <a:hlinkClick r:id="rId4"/>
              </a:rPr>
              <a:t>www.bequiet.com/hu/insidebequiet/2108</a:t>
            </a:r>
            <a:endParaRPr lang="hu-HU" dirty="0" smtClean="0"/>
          </a:p>
          <a:p>
            <a:r>
              <a:rPr lang="hu-HU" dirty="0">
                <a:hlinkClick r:id="rId5"/>
              </a:rPr>
              <a:t>https://</a:t>
            </a:r>
            <a:r>
              <a:rPr lang="hu-HU" dirty="0" smtClean="0">
                <a:hlinkClick r:id="rId5"/>
              </a:rPr>
              <a:t>prohardver.hu/hir/nyar_vegere_friss_aio_vizhutes_az_id-coolingtol.html</a:t>
            </a:r>
            <a:r>
              <a:rPr lang="hu-HU" dirty="0" smtClean="0"/>
              <a:t> </a:t>
            </a:r>
          </a:p>
          <a:p>
            <a:r>
              <a:rPr lang="hu-HU" dirty="0">
                <a:hlinkClick r:id="rId6"/>
              </a:rPr>
              <a:t>https://</a:t>
            </a:r>
            <a:r>
              <a:rPr lang="hu-HU" dirty="0" smtClean="0">
                <a:hlinkClick r:id="rId6"/>
              </a:rPr>
              <a:t>astrohardver.hu/termekek/vizhutes-alkatreszek-23</a:t>
            </a:r>
            <a:r>
              <a:rPr lang="hu-HU" dirty="0" smtClean="0"/>
              <a:t> </a:t>
            </a:r>
            <a:endParaRPr lang="hu-HU" dirty="0" smtClean="0"/>
          </a:p>
          <a:p>
            <a:r>
              <a:rPr lang="hu-HU" dirty="0">
                <a:hlinkClick r:id="rId7"/>
              </a:rPr>
              <a:t>https://</a:t>
            </a:r>
            <a:r>
              <a:rPr lang="hu-HU" dirty="0" smtClean="0">
                <a:hlinkClick r:id="rId7"/>
              </a:rPr>
              <a:t>player.hu/tech-3/hogyan-valasszunk-minden-igenynek-megfelelo-szamitogephazat</a:t>
            </a:r>
            <a:r>
              <a:rPr lang="hu-HU" dirty="0" smtClean="0"/>
              <a:t> </a:t>
            </a:r>
          </a:p>
          <a:p>
            <a:r>
              <a:rPr lang="hu-HU" dirty="0" smtClean="0">
                <a:hlinkClick r:id="rId8"/>
              </a:rPr>
              <a:t>https</a:t>
            </a:r>
            <a:r>
              <a:rPr lang="hu-HU" dirty="0">
                <a:hlinkClick r:id="rId8"/>
              </a:rPr>
              <a:t>://</a:t>
            </a:r>
            <a:r>
              <a:rPr lang="hu-HU" dirty="0" smtClean="0">
                <a:hlinkClick r:id="rId8"/>
              </a:rPr>
              <a:t>www.pcwplus.hu/hardver/vizhutes-erre-figyelj-160174.html</a:t>
            </a:r>
            <a:r>
              <a:rPr lang="hu-HU" dirty="0"/>
              <a:t> 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36411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5400" dirty="0" smtClean="0"/>
              <a:t>PC házak		</a:t>
            </a:r>
            <a:r>
              <a:rPr lang="hu-HU" dirty="0" smtClean="0"/>
              <a:t>		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64203" y="3300154"/>
            <a:ext cx="4472815" cy="2942868"/>
          </a:xfrm>
        </p:spPr>
        <p:txBody>
          <a:bodyPr>
            <a:normAutofit fontScale="700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Small Form Factor (SFF)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Desktop (DT</a:t>
            </a:r>
            <a:r>
              <a:rPr lang="hu-HU" sz="3200" dirty="0" smtClean="0">
                <a:effectLst/>
              </a:rPr>
              <a:t>)</a:t>
            </a:r>
            <a:endParaRPr lang="hu-HU" sz="3200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Small Desktop (SD vagy </a:t>
            </a:r>
            <a:r>
              <a:rPr lang="hu-HU" sz="3200" dirty="0" smtClean="0">
                <a:effectLst/>
              </a:rPr>
              <a:t>SDT)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 smtClean="0">
                <a:effectLst/>
              </a:rPr>
              <a:t>Ultra-</a:t>
            </a:r>
            <a:r>
              <a:rPr lang="hu-HU" sz="3200" dirty="0" err="1" smtClean="0">
                <a:effectLst/>
              </a:rPr>
              <a:t>Slim</a:t>
            </a:r>
            <a:r>
              <a:rPr lang="hu-HU" sz="3200" dirty="0" smtClean="0">
                <a:effectLst/>
              </a:rPr>
              <a:t> </a:t>
            </a:r>
            <a:r>
              <a:rPr lang="hu-HU" sz="3200" dirty="0">
                <a:effectLst/>
              </a:rPr>
              <a:t>Desktop (USDT</a:t>
            </a:r>
            <a:r>
              <a:rPr lang="hu-HU" sz="3200" dirty="0" smtClean="0">
                <a:effectLst/>
              </a:rPr>
              <a:t>)</a:t>
            </a:r>
            <a:endParaRPr lang="hu-HU" sz="3200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Mini tower (MT</a:t>
            </a:r>
            <a:r>
              <a:rPr lang="hu-HU" sz="3200" dirty="0" smtClean="0">
                <a:effectLst/>
              </a:rPr>
              <a:t>)</a:t>
            </a:r>
            <a:endParaRPr lang="hu-HU" sz="3200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Convertible Mini Tower (CMT</a:t>
            </a:r>
            <a:r>
              <a:rPr lang="hu-HU" sz="3200" dirty="0" smtClean="0">
                <a:effectLst/>
              </a:rPr>
              <a:t>)</a:t>
            </a:r>
            <a:endParaRPr lang="hu-HU" sz="3200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Midi </a:t>
            </a:r>
            <a:r>
              <a:rPr lang="hu-HU" sz="3200" dirty="0" smtClean="0">
                <a:effectLst/>
              </a:rPr>
              <a:t>Tower</a:t>
            </a:r>
            <a:endParaRPr lang="hu-HU" sz="3200" dirty="0">
              <a:effectLst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346" y="541901"/>
            <a:ext cx="8416604" cy="631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5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Források:</a:t>
            </a:r>
            <a:br>
              <a:rPr lang="hu-HU" dirty="0" smtClean="0"/>
            </a:br>
            <a:r>
              <a:rPr lang="hu-HU" sz="1800" dirty="0" smtClean="0"/>
              <a:t>(képek)</a:t>
            </a:r>
            <a:endParaRPr lang="hu-HU" sz="1800" dirty="0"/>
          </a:p>
        </p:txBody>
      </p:sp>
      <p:sp>
        <p:nvSpPr>
          <p:cNvPr id="7" name="Tartalom helye 6"/>
          <p:cNvSpPr>
            <a:spLocks noGrp="1"/>
          </p:cNvSpPr>
          <p:nvPr>
            <p:ph idx="1"/>
          </p:nvPr>
        </p:nvSpPr>
        <p:spPr>
          <a:xfrm>
            <a:off x="603530" y="3055172"/>
            <a:ext cx="10756545" cy="3442447"/>
          </a:xfrm>
        </p:spPr>
        <p:txBody>
          <a:bodyPr>
            <a:normAutofit lnSpcReduction="10000"/>
          </a:bodyPr>
          <a:lstStyle/>
          <a:p>
            <a:r>
              <a:rPr lang="hu-HU" dirty="0">
                <a:hlinkClick r:id="rId2"/>
              </a:rPr>
              <a:t>https://tinyurl.hu/utr7</a:t>
            </a:r>
          </a:p>
          <a:p>
            <a:r>
              <a:rPr lang="hu-HU" dirty="0" smtClean="0">
                <a:hlinkClick r:id="rId2"/>
              </a:rPr>
              <a:t>https</a:t>
            </a:r>
            <a:r>
              <a:rPr lang="hu-HU" dirty="0">
                <a:hlinkClick r:id="rId2"/>
              </a:rPr>
              <a:t>://</a:t>
            </a:r>
            <a:r>
              <a:rPr lang="hu-HU" dirty="0" smtClean="0">
                <a:hlinkClick r:id="rId2"/>
              </a:rPr>
              <a:t>tinyurl.hu/OOIE</a:t>
            </a:r>
            <a:endParaRPr lang="hu-HU" dirty="0" smtClean="0"/>
          </a:p>
          <a:p>
            <a:r>
              <a:rPr lang="hu-HU" dirty="0">
                <a:hlinkClick r:id="rId3"/>
              </a:rPr>
              <a:t>https://</a:t>
            </a:r>
            <a:r>
              <a:rPr lang="hu-HU" dirty="0" smtClean="0">
                <a:hlinkClick r:id="rId3"/>
              </a:rPr>
              <a:t>tinyurl.hu/ztbc</a:t>
            </a:r>
            <a:endParaRPr lang="hu-HU" dirty="0" smtClean="0"/>
          </a:p>
          <a:p>
            <a:r>
              <a:rPr lang="hu-HU" dirty="0">
                <a:hlinkClick r:id="rId4"/>
              </a:rPr>
              <a:t>https://</a:t>
            </a:r>
            <a:r>
              <a:rPr lang="hu-HU" dirty="0" smtClean="0">
                <a:hlinkClick r:id="rId4"/>
              </a:rPr>
              <a:t>tinyurl.hu/iWou</a:t>
            </a:r>
            <a:endParaRPr lang="hu-HU" dirty="0" smtClean="0"/>
          </a:p>
          <a:p>
            <a:r>
              <a:rPr lang="hu-HU" dirty="0">
                <a:hlinkClick r:id="rId5"/>
              </a:rPr>
              <a:t>https://</a:t>
            </a:r>
            <a:r>
              <a:rPr lang="hu-HU" dirty="0" smtClean="0">
                <a:hlinkClick r:id="rId5"/>
              </a:rPr>
              <a:t>tinyurl.hu/mH0L</a:t>
            </a:r>
            <a:endParaRPr lang="hu-HU" dirty="0" smtClean="0"/>
          </a:p>
          <a:p>
            <a:r>
              <a:rPr lang="hu-HU" dirty="0">
                <a:hlinkClick r:id="rId6"/>
              </a:rPr>
              <a:t>https://</a:t>
            </a:r>
            <a:r>
              <a:rPr lang="hu-HU" dirty="0" smtClean="0">
                <a:hlinkClick r:id="rId6"/>
              </a:rPr>
              <a:t>tinyurl.hu/7THv</a:t>
            </a:r>
            <a:endParaRPr lang="hu-HU" dirty="0" smtClean="0"/>
          </a:p>
          <a:p>
            <a:r>
              <a:rPr lang="hu-HU" dirty="0">
                <a:hlinkClick r:id="rId7"/>
              </a:rPr>
              <a:t>https://</a:t>
            </a:r>
            <a:r>
              <a:rPr lang="hu-HU" dirty="0" smtClean="0">
                <a:hlinkClick r:id="rId7"/>
              </a:rPr>
              <a:t>tinyurl.hu/AfD9</a:t>
            </a:r>
            <a:endParaRPr lang="hu-HU" dirty="0" smtClean="0"/>
          </a:p>
          <a:p>
            <a:r>
              <a:rPr lang="hu-HU" dirty="0">
                <a:hlinkClick r:id="rId8"/>
              </a:rPr>
              <a:t>https://</a:t>
            </a:r>
            <a:r>
              <a:rPr lang="hu-HU" dirty="0" smtClean="0">
                <a:hlinkClick r:id="rId8"/>
              </a:rPr>
              <a:t>tinyurl.hu/u6S3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403394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6626"/>
          </a:xfrm>
        </p:spPr>
        <p:txBody>
          <a:bodyPr/>
          <a:lstStyle/>
          <a:p>
            <a:r>
              <a:rPr lang="hu-HU" dirty="0" smtClean="0"/>
              <a:t>Mi alapján válasszunk</a:t>
            </a:r>
            <a:r>
              <a:rPr lang="hu-HU" dirty="0"/>
              <a:t> </a:t>
            </a:r>
            <a:r>
              <a:rPr lang="hu-HU" dirty="0" smtClean="0"/>
              <a:t>házat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41413" y="2666998"/>
            <a:ext cx="4876800" cy="27440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dirty="0" smtClean="0"/>
              <a:t>Igény</a:t>
            </a:r>
          </a:p>
          <a:p>
            <a:r>
              <a:rPr lang="hu-HU" sz="2800" dirty="0" smtClean="0"/>
              <a:t>Típus</a:t>
            </a:r>
          </a:p>
          <a:p>
            <a:r>
              <a:rPr lang="hu-HU" sz="2800" dirty="0" smtClean="0"/>
              <a:t>Ár</a:t>
            </a:r>
          </a:p>
          <a:p>
            <a:r>
              <a:rPr lang="hu-HU" sz="2800" dirty="0" smtClean="0"/>
              <a:t>Méret</a:t>
            </a:r>
          </a:p>
        </p:txBody>
      </p:sp>
      <p:pic>
        <p:nvPicPr>
          <p:cNvPr id="9" name="Tartalom helye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08" y="714769"/>
            <a:ext cx="7653450" cy="5743406"/>
          </a:xfrm>
        </p:spPr>
      </p:pic>
    </p:spTree>
    <p:extLst>
      <p:ext uri="{BB962C8B-B14F-4D97-AF65-F5344CB8AC3E}">
        <p14:creationId xmlns:p14="http://schemas.microsoft.com/office/powerpoint/2010/main" val="129906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2155" y="609600"/>
            <a:ext cx="9905998" cy="1905000"/>
          </a:xfrm>
        </p:spPr>
        <p:txBody>
          <a:bodyPr/>
          <a:lstStyle/>
          <a:p>
            <a:r>
              <a:rPr lang="hu-HU" dirty="0" smtClean="0"/>
              <a:t>Pc Házak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42155" y="2514600"/>
            <a:ext cx="9905998" cy="2292276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>
                <a:effectLst/>
              </a:rPr>
              <a:t>Biztosítania </a:t>
            </a:r>
            <a:r>
              <a:rPr lang="hu-HU" dirty="0">
                <a:effectLst/>
              </a:rPr>
              <a:t>kell:</a:t>
            </a:r>
          </a:p>
          <a:p>
            <a:r>
              <a:rPr lang="hu-HU" dirty="0"/>
              <a:t>A megfelelő merevséget a biztonságos működéshez.</a:t>
            </a:r>
          </a:p>
          <a:p>
            <a:r>
              <a:rPr lang="hu-HU" dirty="0"/>
              <a:t>A működés közben keletkező hő elvezetését.</a:t>
            </a:r>
          </a:p>
          <a:p>
            <a:r>
              <a:rPr lang="hu-HU" dirty="0"/>
              <a:t>A működési zaj mérséklését</a:t>
            </a:r>
            <a:r>
              <a:rPr lang="hu-HU" dirty="0" smtClean="0"/>
              <a:t>.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15" y="609600"/>
            <a:ext cx="4947679" cy="55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3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3310271" cy="1014663"/>
          </a:xfrm>
        </p:spPr>
        <p:txBody>
          <a:bodyPr/>
          <a:lstStyle/>
          <a:p>
            <a:r>
              <a:rPr lang="hu-HU" dirty="0" smtClean="0"/>
              <a:t>Tápegység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15503" y="2420471"/>
            <a:ext cx="9783261" cy="433420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hu-HU" b="1" dirty="0" smtClean="0">
                <a:effectLst/>
              </a:rPr>
              <a:t>Miket vegyünk figyelembe tápegység beszerzésénél?</a:t>
            </a:r>
          </a:p>
          <a:p>
            <a:pPr fontAlgn="base"/>
            <a:r>
              <a:rPr lang="hu-HU" b="1" dirty="0" smtClean="0">
                <a:effectLst/>
              </a:rPr>
              <a:t>márka:</a:t>
            </a:r>
            <a:r>
              <a:rPr lang="hu-HU" dirty="0">
                <a:effectLst/>
              </a:rPr>
              <a:t> </a:t>
            </a:r>
            <a:r>
              <a:rPr lang="hu-HU" dirty="0" smtClean="0">
                <a:effectLst/>
              </a:rPr>
              <a:t>garantáltan </a:t>
            </a:r>
            <a:r>
              <a:rPr lang="hu-HU" dirty="0">
                <a:effectLst/>
              </a:rPr>
              <a:t>minőségi alkatrészek dolgozzanak odabent.</a:t>
            </a:r>
            <a:endParaRPr lang="hu-HU" sz="3600" dirty="0">
              <a:effectLst/>
            </a:endParaRPr>
          </a:p>
          <a:p>
            <a:pPr fontAlgn="base"/>
            <a:r>
              <a:rPr lang="hu-HU" b="1" dirty="0" smtClean="0">
                <a:effectLst/>
              </a:rPr>
              <a:t>védelmi </a:t>
            </a:r>
            <a:r>
              <a:rPr lang="hu-HU" b="1" dirty="0">
                <a:effectLst/>
              </a:rPr>
              <a:t>áramkörök.</a:t>
            </a:r>
            <a:r>
              <a:rPr lang="hu-HU" dirty="0">
                <a:effectLst/>
              </a:rPr>
              <a:t> Túlmelegedés, túlfeszültség, túláram stb. ellen mind hatékony védelemre van szükség.</a:t>
            </a:r>
            <a:endParaRPr lang="hu-HU" sz="3600" dirty="0">
              <a:effectLst/>
            </a:endParaRPr>
          </a:p>
          <a:p>
            <a:pPr fontAlgn="base"/>
            <a:r>
              <a:rPr lang="hu-HU" b="1" dirty="0" smtClean="0">
                <a:effectLst/>
              </a:rPr>
              <a:t>elegendő </a:t>
            </a:r>
            <a:r>
              <a:rPr lang="hu-HU" b="1" dirty="0">
                <a:effectLst/>
              </a:rPr>
              <a:t>csatlakozó:</a:t>
            </a:r>
            <a:r>
              <a:rPr lang="hu-HU" dirty="0">
                <a:effectLst/>
              </a:rPr>
              <a:t> </a:t>
            </a:r>
            <a:r>
              <a:rPr lang="hu-HU" dirty="0" smtClean="0">
                <a:effectLst/>
              </a:rPr>
              <a:t>számít </a:t>
            </a:r>
            <a:r>
              <a:rPr lang="hu-HU" dirty="0">
                <a:effectLst/>
              </a:rPr>
              <a:t>a kiegészítő tápcsatlakozó és a </a:t>
            </a:r>
            <a:r>
              <a:rPr lang="hu-HU" dirty="0" err="1">
                <a:effectLst/>
              </a:rPr>
              <a:t>Molexek</a:t>
            </a:r>
            <a:r>
              <a:rPr lang="hu-HU" dirty="0">
                <a:effectLst/>
              </a:rPr>
              <a:t> </a:t>
            </a:r>
            <a:r>
              <a:rPr lang="hu-HU" dirty="0" smtClean="0">
                <a:effectLst/>
              </a:rPr>
              <a:t>száma</a:t>
            </a:r>
          </a:p>
          <a:p>
            <a:pPr fontAlgn="base"/>
            <a:r>
              <a:rPr lang="hu-HU" b="1" dirty="0" smtClean="0">
                <a:effectLst/>
              </a:rPr>
              <a:t>Hatékonyság</a:t>
            </a:r>
          </a:p>
          <a:p>
            <a:pPr fontAlgn="base"/>
            <a:r>
              <a:rPr lang="hu-HU" b="1" dirty="0" smtClean="0">
                <a:effectLst/>
              </a:rPr>
              <a:t>Igény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468" y="0"/>
            <a:ext cx="3830545" cy="383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1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3310271" cy="1014663"/>
          </a:xfrm>
        </p:spPr>
        <p:txBody>
          <a:bodyPr/>
          <a:lstStyle/>
          <a:p>
            <a:r>
              <a:rPr lang="hu-HU" dirty="0" smtClean="0"/>
              <a:t>Tápegység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3" y="1624263"/>
            <a:ext cx="9783261" cy="4054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>
                <a:effectLst/>
              </a:rPr>
              <a:t>Átalakítja a hálózati áramot, </a:t>
            </a:r>
            <a:r>
              <a:rPr lang="hu-HU" sz="2400" dirty="0" smtClean="0">
                <a:effectLst/>
              </a:rPr>
              <a:t>hőt termel </a:t>
            </a:r>
            <a:r>
              <a:rPr lang="hu-HU" sz="2400" dirty="0" smtClean="0">
                <a:effectLst/>
                <a:sym typeface="Wingdings" panose="05000000000000000000" pitchFamily="2" charset="2"/>
              </a:rPr>
              <a:t> </a:t>
            </a:r>
            <a:r>
              <a:rPr lang="hu-HU" sz="2400" dirty="0" smtClean="0">
                <a:effectLst/>
              </a:rPr>
              <a:t>veszteség</a:t>
            </a:r>
            <a:r>
              <a:rPr lang="hu-HU" sz="2400" dirty="0">
                <a:effectLst/>
              </a:rPr>
              <a:t>.</a:t>
            </a:r>
          </a:p>
          <a:p>
            <a:pPr marL="0" indent="0">
              <a:buNone/>
            </a:pPr>
            <a:r>
              <a:rPr lang="hu-HU" sz="2400" dirty="0">
                <a:effectLst/>
              </a:rPr>
              <a:t>A hatásfok megmutatja mennyi </a:t>
            </a:r>
            <a:r>
              <a:rPr lang="hu-HU" sz="2400" dirty="0" smtClean="0">
                <a:effectLst/>
              </a:rPr>
              <a:t>a </a:t>
            </a:r>
            <a:r>
              <a:rPr lang="hu-HU" sz="2400" dirty="0">
                <a:effectLst/>
              </a:rPr>
              <a:t>veszteség.</a:t>
            </a:r>
          </a:p>
          <a:p>
            <a:pPr lvl="1"/>
            <a:r>
              <a:rPr lang="hu-HU" sz="2200" dirty="0" smtClean="0">
                <a:hlinkClick r:id="rId2" action="ppaction://hlinksldjump"/>
              </a:rPr>
              <a:t>bronz</a:t>
            </a:r>
            <a:endParaRPr lang="hu-HU" sz="2200" dirty="0"/>
          </a:p>
          <a:p>
            <a:pPr lvl="1"/>
            <a:r>
              <a:rPr lang="hu-HU" sz="2200" dirty="0">
                <a:hlinkClick r:id="rId3" action="ppaction://hlinksldjump"/>
              </a:rPr>
              <a:t>silver</a:t>
            </a:r>
            <a:endParaRPr lang="hu-HU" sz="2200" dirty="0"/>
          </a:p>
          <a:p>
            <a:pPr lvl="1"/>
            <a:r>
              <a:rPr lang="hu-HU" sz="2200" dirty="0">
                <a:hlinkClick r:id="rId4" action="ppaction://hlinksldjump"/>
              </a:rPr>
              <a:t>gold</a:t>
            </a:r>
            <a:endParaRPr lang="hu-HU" sz="2200" dirty="0"/>
          </a:p>
          <a:p>
            <a:pPr lvl="1"/>
            <a:r>
              <a:rPr lang="hu-HU" sz="2200" dirty="0">
                <a:hlinkClick r:id="rId5" action="ppaction://hlinksldjump"/>
              </a:rPr>
              <a:t>platinum</a:t>
            </a:r>
            <a:endParaRPr lang="hu-HU" sz="2200" dirty="0"/>
          </a:p>
          <a:p>
            <a:pPr lvl="1"/>
            <a:r>
              <a:rPr lang="hu-HU" sz="2200" dirty="0">
                <a:hlinkClick r:id="rId6" action="ppaction://hlinksldjump"/>
              </a:rPr>
              <a:t>titánium</a:t>
            </a:r>
            <a:endParaRPr lang="hu-HU" sz="2200" dirty="0"/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5" name="Kép 4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142" y="2168286"/>
            <a:ext cx="4586742" cy="45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accent4">
                    <a:lumMod val="75000"/>
                  </a:schemeClr>
                </a:solidFill>
              </a:rPr>
              <a:t>BRONZE</a:t>
            </a:r>
            <a:endParaRPr lang="hu-HU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Kép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961" y="1809831"/>
            <a:ext cx="4762500" cy="4762500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2" y="3398520"/>
            <a:ext cx="9905999" cy="1926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 smtClean="0"/>
              <a:t>20%-</a:t>
            </a:r>
            <a:r>
              <a:rPr lang="hu-HU" dirty="0" err="1" smtClean="0"/>
              <a:t>os</a:t>
            </a:r>
            <a:r>
              <a:rPr lang="hu-HU" dirty="0" smtClean="0"/>
              <a:t> terhelés: 82%</a:t>
            </a:r>
          </a:p>
          <a:p>
            <a:pPr marL="0" indent="0">
              <a:buNone/>
            </a:pPr>
            <a:r>
              <a:rPr lang="hu-HU" dirty="0" smtClean="0"/>
              <a:t>50%-</a:t>
            </a:r>
            <a:r>
              <a:rPr lang="hu-HU" dirty="0" err="1" smtClean="0"/>
              <a:t>os</a:t>
            </a:r>
            <a:r>
              <a:rPr lang="hu-HU" dirty="0" smtClean="0"/>
              <a:t> terhelés: 85%</a:t>
            </a:r>
          </a:p>
          <a:p>
            <a:pPr marL="0" indent="0">
              <a:buNone/>
            </a:pPr>
            <a:r>
              <a:rPr lang="hu-HU" dirty="0" smtClean="0"/>
              <a:t>100%-</a:t>
            </a:r>
            <a:r>
              <a:rPr lang="hu-HU" dirty="0" err="1" smtClean="0"/>
              <a:t>os</a:t>
            </a:r>
            <a:r>
              <a:rPr lang="hu-HU" dirty="0" smtClean="0"/>
              <a:t> terhelés: 82%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2828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dirty="0">
                <a:solidFill>
                  <a:schemeClr val="tx1">
                    <a:lumMod val="75000"/>
                  </a:schemeClr>
                </a:solidFill>
              </a:rPr>
              <a:t>SILVER</a:t>
            </a:r>
          </a:p>
        </p:txBody>
      </p:sp>
      <p:pic>
        <p:nvPicPr>
          <p:cNvPr id="7" name="Kép 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46" y="1639940"/>
            <a:ext cx="4719898" cy="4719898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1141413" y="3722145"/>
            <a:ext cx="54003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85%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88%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100%-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85%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203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rgbClr val="D4AF37"/>
                </a:solidFill>
              </a:rPr>
              <a:t>GOLD</a:t>
            </a:r>
            <a:endParaRPr lang="hu-HU" dirty="0">
              <a:solidFill>
                <a:srgbClr val="D4AF37"/>
              </a:solidFill>
            </a:endParaRPr>
          </a:p>
        </p:txBody>
      </p:sp>
      <p:pic>
        <p:nvPicPr>
          <p:cNvPr id="7" name="Kép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96" y="2477069"/>
            <a:ext cx="5251998" cy="3605849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1141413" y="3735738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87%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90%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100%-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87%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1218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zita">
  <a:themeElements>
    <a:clrScheme name="Szit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Szit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zit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Override1.xml><?xml version="1.0" encoding="utf-8"?>
<a:themeOverride xmlns:a="http://schemas.openxmlformats.org/drawingml/2006/main">
  <a:clrScheme name="Szita">
    <a:dk1>
      <a:sysClr val="windowText" lastClr="000000"/>
    </a:dk1>
    <a:lt1>
      <a:sysClr val="window" lastClr="FFFFFF"/>
    </a:lt1>
    <a:dk2>
      <a:srgbClr val="363D46"/>
    </a:dk2>
    <a:lt2>
      <a:srgbClr val="EBEBEB"/>
    </a:lt2>
    <a:accent1>
      <a:srgbClr val="6F6F6F"/>
    </a:accent1>
    <a:accent2>
      <a:srgbClr val="BFBFA5"/>
    </a:accent2>
    <a:accent3>
      <a:srgbClr val="DCD084"/>
    </a:accent3>
    <a:accent4>
      <a:srgbClr val="E7BF5F"/>
    </a:accent4>
    <a:accent5>
      <a:srgbClr val="E9A039"/>
    </a:accent5>
    <a:accent6>
      <a:srgbClr val="CF7133"/>
    </a:accent6>
    <a:hlink>
      <a:srgbClr val="F28943"/>
    </a:hlink>
    <a:folHlink>
      <a:srgbClr val="F1B76C"/>
    </a:folHlink>
  </a:clrScheme>
</a:themeOverride>
</file>

<file path=ppt/theme/themeOverride2.xml><?xml version="1.0" encoding="utf-8"?>
<a:themeOverride xmlns:a="http://schemas.openxmlformats.org/drawingml/2006/main">
  <a:clrScheme name="Szita">
    <a:dk1>
      <a:sysClr val="windowText" lastClr="000000"/>
    </a:dk1>
    <a:lt1>
      <a:sysClr val="window" lastClr="FFFFFF"/>
    </a:lt1>
    <a:dk2>
      <a:srgbClr val="363D46"/>
    </a:dk2>
    <a:lt2>
      <a:srgbClr val="EBEBEB"/>
    </a:lt2>
    <a:accent1>
      <a:srgbClr val="6F6F6F"/>
    </a:accent1>
    <a:accent2>
      <a:srgbClr val="BFBFA5"/>
    </a:accent2>
    <a:accent3>
      <a:srgbClr val="DCD084"/>
    </a:accent3>
    <a:accent4>
      <a:srgbClr val="E7BF5F"/>
    </a:accent4>
    <a:accent5>
      <a:srgbClr val="E9A039"/>
    </a:accent5>
    <a:accent6>
      <a:srgbClr val="CF7133"/>
    </a:accent6>
    <a:hlink>
      <a:srgbClr val="F28943"/>
    </a:hlink>
    <a:folHlink>
      <a:srgbClr val="F1B76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</TotalTime>
  <Words>443</Words>
  <Application>Microsoft Office PowerPoint</Application>
  <PresentationFormat>Szélesvásznú</PresentationFormat>
  <Paragraphs>107</Paragraphs>
  <Slides>20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</vt:lpstr>
      <vt:lpstr>Szita</vt:lpstr>
      <vt:lpstr>PC házak, tápegységek, hűtés</vt:lpstr>
      <vt:lpstr>PC házak    </vt:lpstr>
      <vt:lpstr>Mi alapján válasszunk házat</vt:lpstr>
      <vt:lpstr>Pc Házak</vt:lpstr>
      <vt:lpstr>Tápegység</vt:lpstr>
      <vt:lpstr>Tápegység</vt:lpstr>
      <vt:lpstr>BRONZE</vt:lpstr>
      <vt:lpstr>SILVER</vt:lpstr>
      <vt:lpstr>GOLD</vt:lpstr>
      <vt:lpstr>PLATINUM</vt:lpstr>
      <vt:lpstr>titánium</vt:lpstr>
      <vt:lpstr>HŰTÉS</vt:lpstr>
      <vt:lpstr>HŰTÉS</vt:lpstr>
      <vt:lpstr>HŰTÉS</vt:lpstr>
      <vt:lpstr>Hűtés</vt:lpstr>
      <vt:lpstr>Vízhűtés</vt:lpstr>
      <vt:lpstr>Vízhűtés</vt:lpstr>
      <vt:lpstr>Vízhűtés</vt:lpstr>
      <vt:lpstr>Források: (weboldal)</vt:lpstr>
      <vt:lpstr>Források: (képek)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 házak, tápegységek, hűtés</dc:title>
  <dc:creator>Varga Viktor József</dc:creator>
  <cp:lastModifiedBy>Szilágyi Levente</cp:lastModifiedBy>
  <cp:revision>109</cp:revision>
  <dcterms:created xsi:type="dcterms:W3CDTF">2023-10-03T11:55:19Z</dcterms:created>
  <dcterms:modified xsi:type="dcterms:W3CDTF">2023-11-14T10:32:18Z</dcterms:modified>
</cp:coreProperties>
</file>